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0" r:id="rId4"/>
    <p:sldMasterId id="2147483683" r:id="rId5"/>
    <p:sldMasterId id="2147483695" r:id="rId6"/>
  </p:sldMasterIdLst>
  <p:sldIdLst>
    <p:sldId id="256" r:id="rId7"/>
    <p:sldId id="258" r:id="rId8"/>
    <p:sldId id="259" r:id="rId9"/>
    <p:sldId id="260" r:id="rId10"/>
    <p:sldId id="261" r:id="rId11"/>
    <p:sldId id="274" r:id="rId12"/>
    <p:sldId id="275" r:id="rId13"/>
    <p:sldId id="263" r:id="rId14"/>
    <p:sldId id="269" r:id="rId15"/>
    <p:sldId id="270" r:id="rId16"/>
    <p:sldId id="271" r:id="rId17"/>
    <p:sldId id="273" r:id="rId18"/>
    <p:sldId id="268" r:id="rId19"/>
    <p:sldId id="272" r:id="rId20"/>
  </p:sldIdLst>
  <p:sldSz cx="12192000" cy="6858000"/>
  <p:notesSz cx="6858000" cy="9144000"/>
  <p:embeddedFontLst>
    <p:embeddedFont>
      <p:font typeface="Cambria Math" panose="02040503050406030204" pitchFamily="18" charset="0"/>
      <p:regular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Roboto Condensed Light" panose="02000000000000000000" pitchFamily="2" charset="0"/>
      <p:regular r:id="rId26"/>
      <p:italic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>
        <p:guide orient="horz" pos="773"/>
        <p:guide pos="2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font" Target="fonts/font4.fnt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24461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4462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3.jpe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3390/pr9111950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4460" y="3429000"/>
            <a:ext cx="7150220" cy="1684868"/>
          </a:xfrm>
        </p:spPr>
        <p:txBody>
          <a:bodyPr/>
          <a:lstStyle/>
          <a:p>
            <a:r>
              <a:rPr lang="en-US" sz="2400" b="1"/>
              <a:t>Sameer Panghal, Suraj Patel, &amp; Yuvraj Upadhyay</a:t>
            </a:r>
          </a:p>
          <a:p>
            <a:r>
              <a:rPr lang="en-US" sz="2400"/>
              <a:t>ME 4012 Modeling and Control of Motion Systems</a:t>
            </a:r>
          </a:p>
          <a:p>
            <a:r>
              <a:rPr lang="en-US" sz="2400"/>
              <a:t>Spring 2025 Final Project Presentation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4461" y="2700864"/>
            <a:ext cx="7304598" cy="728136"/>
          </a:xfrm>
          <a:prstGeom prst="rect">
            <a:avLst/>
          </a:prstGeom>
        </p:spPr>
        <p:txBody>
          <a:bodyPr wrap="square">
            <a:normAutofit fontScale="90000"/>
          </a:bodyPr>
          <a:lstStyle/>
          <a:p>
            <a:r>
              <a:rPr lang="en-US"/>
              <a:t>Hand Controlled Ball Levitation</a:t>
            </a:r>
          </a:p>
        </p:txBody>
      </p:sp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93E94-A63F-D540-AF6F-48C26170F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665D9C-5C75-2CB4-4B4A-F4D9356F0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Roboto"/>
                <a:ea typeface="Roboto"/>
                <a:cs typeface="Roboto"/>
              </a:rPr>
              <a:t>Results – PID Controller </a:t>
            </a:r>
          </a:p>
        </p:txBody>
      </p:sp>
      <p:pic>
        <p:nvPicPr>
          <p:cNvPr id="3" name="Picture 2" descr="A graph of time and time&#10;&#10;AI-generated content may be incorrect.">
            <a:extLst>
              <a:ext uri="{FF2B5EF4-FFF2-40B4-BE49-F238E27FC236}">
                <a16:creationId xmlns:a16="http://schemas.microsoft.com/office/drawing/2014/main" id="{8A38A638-548B-C64E-9E99-9D28950277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134" t="5602" r="6090"/>
          <a:stretch/>
        </p:blipFill>
        <p:spPr>
          <a:xfrm>
            <a:off x="7144773" y="547090"/>
            <a:ext cx="2908060" cy="235592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5">
                <a:extLst>
                  <a:ext uri="{FF2B5EF4-FFF2-40B4-BE49-F238E27FC236}">
                    <a16:creationId xmlns:a16="http://schemas.microsoft.com/office/drawing/2014/main" id="{9FBE4F9E-12F5-2D77-C89E-342918A6D2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000" y="1505561"/>
                <a:ext cx="5282075" cy="454237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8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kern="12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Roboto"/>
                            <a:cs typeface="Roboto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Roboto"/>
                            <a:cs typeface="Roboto"/>
                          </a:rPr>
                          <m:t>𝑲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Roboto"/>
                            <a:cs typeface="Roboto"/>
                          </a:rPr>
                          <m:t>𝑷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Roboto"/>
                        <a:cs typeface="Roboto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Roboto"/>
                        <a:cs typeface="Roboto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Roboto"/>
                        <a:cs typeface="Roboto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Roboto"/>
                        <a:cs typeface="Roboto"/>
                      </a:rPr>
                      <m:t>𝟕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Roboto"/>
                        <a:cs typeface="Roboto"/>
                      </a:rPr>
                      <m:t>, 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Roboto"/>
                            <a:cs typeface="Roboto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Roboto"/>
                            <a:cs typeface="Roboto"/>
                          </a:rPr>
                          <m:t>𝑲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Roboto"/>
                            <a:cs typeface="Roboto"/>
                          </a:rPr>
                          <m:t>𝑰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Roboto"/>
                        <a:cs typeface="Roboto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Roboto"/>
                        <a:cs typeface="Roboto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Roboto"/>
                        <a:cs typeface="Roboto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Roboto"/>
                        <a:cs typeface="Roboto"/>
                      </a:rPr>
                      <m:t>𝟎𝟏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Roboto"/>
                        <a:cs typeface="Roboto"/>
                      </a:rPr>
                      <m:t>, 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Roboto"/>
                            <a:cs typeface="Roboto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Roboto"/>
                            <a:cs typeface="Roboto"/>
                          </a:rPr>
                          <m:t>𝑲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Roboto"/>
                            <a:cs typeface="Roboto"/>
                          </a:rPr>
                          <m:t>𝑫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Roboto"/>
                        <a:cs typeface="Roboto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Roboto"/>
                        <a:cs typeface="Roboto"/>
                      </a:rPr>
                      <m:t>𝟐𝟎</m:t>
                    </m:r>
                  </m:oMath>
                </a14:m>
                <a:endParaRPr lang="en-US" b="1" i="1" dirty="0">
                  <a:latin typeface="Roboto"/>
                  <a:ea typeface="Roboto"/>
                  <a:cs typeface="Roboto"/>
                </a:endParaRPr>
              </a:p>
              <a:p>
                <a:endParaRPr lang="en-US" b="1" i="1" dirty="0">
                  <a:latin typeface="Roboto"/>
                  <a:ea typeface="Roboto"/>
                  <a:cs typeface="Roboto"/>
                </a:endParaRPr>
              </a:p>
              <a:p>
                <a:r>
                  <a:rPr lang="en-US" dirty="0">
                    <a:latin typeface="Roboto"/>
                    <a:ea typeface="Roboto"/>
                    <a:cs typeface="Roboto"/>
                  </a:rPr>
                  <a:t>Simulation: Predicts ideal step response with minimal rise/settling time</a:t>
                </a:r>
              </a:p>
              <a:p>
                <a:endParaRPr lang="en-US" b="1" i="1" dirty="0">
                  <a:latin typeface="Roboto"/>
                  <a:ea typeface="Roboto"/>
                  <a:cs typeface="Roboto"/>
                </a:endParaRPr>
              </a:p>
              <a:p>
                <a:r>
                  <a:rPr lang="en-US" dirty="0">
                    <a:latin typeface="Roboto"/>
                    <a:ea typeface="Roboto"/>
                    <a:cs typeface="Roboto"/>
                  </a:rPr>
                  <a:t>Experiment: Similar to PD - adding I control resulted in high frequency oscillations near the steady state value</a:t>
                </a:r>
              </a:p>
              <a:p>
                <a:endParaRPr lang="en-US" dirty="0">
                  <a:latin typeface="Roboto"/>
                  <a:ea typeface="Roboto"/>
                  <a:cs typeface="Roboto"/>
                </a:endParaRPr>
              </a:p>
              <a:p>
                <a:r>
                  <a:rPr lang="en-US" b="1" dirty="0">
                    <a:latin typeface="Roboto"/>
                    <a:ea typeface="Roboto"/>
                    <a:cs typeface="Roboto"/>
                  </a:rPr>
                  <a:t>NOTE:</a:t>
                </a:r>
                <a:r>
                  <a:rPr lang="en-US" dirty="0">
                    <a:latin typeface="Roboto"/>
                    <a:ea typeface="Roboto"/>
                    <a:cs typeface="Roboto"/>
                  </a:rPr>
                  <a:t> The I control unexpectedly resulted in more steady-state error</a:t>
                </a:r>
              </a:p>
            </p:txBody>
          </p:sp>
        </mc:Choice>
        <mc:Fallback>
          <p:sp>
            <p:nvSpPr>
              <p:cNvPr id="7" name="Content Placeholder 5">
                <a:extLst>
                  <a:ext uri="{FF2B5EF4-FFF2-40B4-BE49-F238E27FC236}">
                    <a16:creationId xmlns:a16="http://schemas.microsoft.com/office/drawing/2014/main" id="{9FBE4F9E-12F5-2D77-C89E-342918A6D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505561"/>
                <a:ext cx="5282075" cy="4542375"/>
              </a:xfrm>
              <a:prstGeom prst="rect">
                <a:avLst/>
              </a:prstGeom>
              <a:blipFill>
                <a:blip r:embed="rId5"/>
                <a:stretch>
                  <a:fillRect l="-1617" t="-1342" r="-1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MicrosoftTeams-video (5)">
            <a:hlinkClick r:id="" action="ppaction://media"/>
            <a:extLst>
              <a:ext uri="{FF2B5EF4-FFF2-40B4-BE49-F238E27FC236}">
                <a16:creationId xmlns:a16="http://schemas.microsoft.com/office/drawing/2014/main" id="{C9E96495-AE2B-C546-C0D0-4D22F10BE2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7026345" y="1687167"/>
            <a:ext cx="3144916" cy="557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6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93E94-A63F-D540-AF6F-48C26170F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665D9C-5C75-2CB4-4B4A-F4D9356F0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Roboto"/>
                <a:ea typeface="Roboto"/>
                <a:cs typeface="Roboto"/>
              </a:rPr>
              <a:t>Final Implementation Video</a:t>
            </a:r>
          </a:p>
        </p:txBody>
      </p:sp>
      <p:pic>
        <p:nvPicPr>
          <p:cNvPr id="6" name="MicrosoftTeams-video (6)">
            <a:hlinkClick r:id="" action="ppaction://media"/>
            <a:extLst>
              <a:ext uri="{FF2B5EF4-FFF2-40B4-BE49-F238E27FC236}">
                <a16:creationId xmlns:a16="http://schemas.microsoft.com/office/drawing/2014/main" id="{A8BFDE95-75D1-1154-2479-BD5F44E6BD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4275" b="13469"/>
          <a:stretch/>
        </p:blipFill>
        <p:spPr>
          <a:xfrm rot="16200000">
            <a:off x="3381313" y="336229"/>
            <a:ext cx="5429374" cy="695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3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3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93E94-A63F-D540-AF6F-48C26170F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665D9C-5C75-2CB4-4B4A-F4D9356F0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62"/>
            <a:ext cx="11430000" cy="1014761"/>
          </a:xfrm>
        </p:spPr>
        <p:txBody>
          <a:bodyPr>
            <a:normAutofit/>
          </a:bodyPr>
          <a:lstStyle/>
          <a:p>
            <a:r>
              <a:rPr lang="en-US" dirty="0">
                <a:latin typeface="Roboto"/>
                <a:ea typeface="Roboto"/>
                <a:cs typeface="Roboto"/>
              </a:rPr>
              <a:t>Conclusion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CD1F84F3-D752-064A-6CF2-C2FE2ED37D35}"/>
              </a:ext>
            </a:extLst>
          </p:cNvPr>
          <p:cNvSpPr txBox="1">
            <a:spLocks/>
          </p:cNvSpPr>
          <p:nvPr/>
        </p:nvSpPr>
        <p:spPr>
          <a:xfrm>
            <a:off x="381000" y="1052923"/>
            <a:ext cx="6344920" cy="51737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The ball’s height can be controlled and be set to any position in the tube. </a:t>
            </a:r>
          </a:p>
          <a:p>
            <a:r>
              <a:rPr lang="en-US" sz="2200" dirty="0"/>
              <a:t>PD controller worked best whereas PID and P were not optimal.</a:t>
            </a:r>
          </a:p>
          <a:p>
            <a:r>
              <a:rPr lang="en-US" sz="2200" dirty="0"/>
              <a:t>IR sensor didn’t work well due to limited range and curve fitting.</a:t>
            </a:r>
          </a:p>
          <a:p>
            <a:r>
              <a:rPr lang="en-US" sz="2200" dirty="0"/>
              <a:t>Controlling brushless DC motor speed did not work well – operating principle</a:t>
            </a:r>
          </a:p>
          <a:p>
            <a:r>
              <a:rPr lang="en-US" sz="2200" dirty="0"/>
              <a:t>Filtering input signals may improve performance</a:t>
            </a:r>
          </a:p>
          <a:p>
            <a:r>
              <a:rPr lang="en-US" sz="2200" dirty="0"/>
              <a:t>In the future, spend more time in the modeling phase to avoid spending more time on tuning.</a:t>
            </a:r>
          </a:p>
          <a:p>
            <a:r>
              <a:rPr lang="en-US" sz="2200" dirty="0"/>
              <a:t>Acknowledgements: Professor Mazumdar, Idea Lab, Professor Ueda</a:t>
            </a:r>
          </a:p>
        </p:txBody>
      </p:sp>
      <p:pic>
        <p:nvPicPr>
          <p:cNvPr id="4" name="Picture 3" descr="A person with glasses and beard&#10;&#10;AI-generated content may be incorrect.">
            <a:extLst>
              <a:ext uri="{FF2B5EF4-FFF2-40B4-BE49-F238E27FC236}">
                <a16:creationId xmlns:a16="http://schemas.microsoft.com/office/drawing/2014/main" id="{B8E12BD7-4818-4D92-64DA-BCCA4A1711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911" r="-4" b="2156"/>
          <a:stretch/>
        </p:blipFill>
        <p:spPr>
          <a:xfrm>
            <a:off x="7273587" y="1178196"/>
            <a:ext cx="1689454" cy="159746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D3274C1-0077-3AA6-DE06-247D8F74F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3674" y="2198683"/>
            <a:ext cx="1842613" cy="246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C324855B-4B1A-8BAA-A7EB-FDD79A6C1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174" y="4100617"/>
            <a:ext cx="1808279" cy="180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299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921231-F76F-9C4D-85F8-96525AB6710F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 vert="horz" lIns="91440" tIns="45720" rIns="91440" bIns="45720" rtlCol="0" anchor="t">
            <a:normAutofit fontScale="47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[1] </a:t>
            </a:r>
            <a:r>
              <a:rPr lang="en-US" dirty="0" err="1"/>
              <a:t>Tootchi</a:t>
            </a:r>
            <a:r>
              <a:rPr lang="en-US" dirty="0"/>
              <a:t>, </a:t>
            </a:r>
            <a:r>
              <a:rPr lang="en-US" dirty="0" err="1"/>
              <a:t>Amirreza</a:t>
            </a:r>
            <a:r>
              <a:rPr lang="en-US" dirty="0"/>
              <a:t> &amp; Amirkhani, Saeed &amp; </a:t>
            </a:r>
            <a:r>
              <a:rPr lang="en-US" dirty="0" err="1"/>
              <a:t>Chaibakhsh</a:t>
            </a:r>
            <a:r>
              <a:rPr lang="en-US" dirty="0"/>
              <a:t>, Ali. (2019). Modeling and Control of an Air Levitation Ball and Pipe Laboratory Setup. 10.1109/ICRoM48714.2019.9071827. 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[2] Caldeira, André &amp; Rech, Charles &amp; Maidana, Cristiano &amp; Venturini, Simone &amp; Pedra, Antônio. (2023). Feedback control applied to a low cost ball-in-tube air levitation plant. </a:t>
            </a:r>
            <a:r>
              <a:rPr lang="en-US" dirty="0" err="1"/>
              <a:t>Ciência</a:t>
            </a:r>
            <a:r>
              <a:rPr lang="en-US" dirty="0"/>
              <a:t> e Natura. 45. e84132. 10.5902/2179460X84132.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[3] Al </a:t>
            </a:r>
            <a:r>
              <a:rPr lang="en-US" dirty="0" err="1"/>
              <a:t>Tahtawi</a:t>
            </a:r>
            <a:r>
              <a:rPr lang="en-US" dirty="0"/>
              <a:t>, Adnan. (2018). Kalman Filter Algorithm Design for HC-SR04 Ultrasonic Sensor Data Acquisition System. IJITEE (International Journal of Information Technology and Electrical Engineering). 2. 10.22146/ijitee.36646. 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[4] </a:t>
            </a:r>
            <a:r>
              <a:rPr lang="en-US" b="0" i="0" dirty="0">
                <a:solidFill>
                  <a:srgbClr val="222222"/>
                </a:solidFill>
                <a:effectLst/>
              </a:rPr>
              <a:t>Tkáčik, T., Tkáčik, M., </a:t>
            </a:r>
            <a:r>
              <a:rPr lang="en-US" b="0" i="0" dirty="0" err="1">
                <a:solidFill>
                  <a:srgbClr val="222222"/>
                </a:solidFill>
                <a:effectLst/>
              </a:rPr>
              <a:t>Jadlovská</a:t>
            </a:r>
            <a:r>
              <a:rPr lang="en-US" b="0" i="0" dirty="0">
                <a:solidFill>
                  <a:srgbClr val="222222"/>
                </a:solidFill>
                <a:effectLst/>
              </a:rPr>
              <a:t>, S., &amp; </a:t>
            </a:r>
            <a:r>
              <a:rPr lang="en-US" b="0" i="0" dirty="0" err="1">
                <a:solidFill>
                  <a:srgbClr val="222222"/>
                </a:solidFill>
                <a:effectLst/>
              </a:rPr>
              <a:t>Jadlovská</a:t>
            </a:r>
            <a:r>
              <a:rPr lang="en-US" b="0" i="0" dirty="0">
                <a:solidFill>
                  <a:srgbClr val="222222"/>
                </a:solidFill>
                <a:effectLst/>
              </a:rPr>
              <a:t>, A. (2021). Design of Aerodynamic Ball Levitation Laboratory Plant. </a:t>
            </a:r>
            <a:r>
              <a:rPr lang="en-US" b="0" i="1" dirty="0">
                <a:solidFill>
                  <a:srgbClr val="222222"/>
                </a:solidFill>
                <a:effectLst/>
              </a:rPr>
              <a:t>Processes</a:t>
            </a:r>
            <a:r>
              <a:rPr lang="en-US" b="0" i="0" dirty="0">
                <a:solidFill>
                  <a:srgbClr val="222222"/>
                </a:solidFill>
                <a:effectLst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</a:rPr>
              <a:t>9</a:t>
            </a:r>
            <a:r>
              <a:rPr lang="en-US" b="0" i="0" dirty="0">
                <a:solidFill>
                  <a:srgbClr val="222222"/>
                </a:solidFill>
                <a:effectLst/>
              </a:rPr>
              <a:t>(11), 1950. </a:t>
            </a:r>
            <a:r>
              <a:rPr lang="en-US" b="0" i="0" dirty="0">
                <a:solidFill>
                  <a:srgbClr val="222222"/>
                </a:solidFill>
                <a:effectLst/>
                <a:hlinkClick r:id="rId2"/>
              </a:rPr>
              <a:t>https://doi.org/10.3390/pr9111950</a:t>
            </a:r>
            <a:endParaRPr lang="en-US" b="0" i="0" dirty="0">
              <a:solidFill>
                <a:srgbClr val="222222"/>
              </a:solidFill>
              <a:effectLst/>
            </a:endParaRPr>
          </a:p>
          <a:p>
            <a:pPr>
              <a:lnSpc>
                <a:spcPct val="120000"/>
              </a:lnSpc>
            </a:pPr>
            <a:endParaRPr lang="en-US" b="0" i="0" dirty="0">
              <a:solidFill>
                <a:srgbClr val="222222"/>
              </a:solidFill>
              <a:effectLst/>
            </a:endParaRPr>
          </a:p>
          <a:p>
            <a:pPr>
              <a:lnSpc>
                <a:spcPct val="120000"/>
              </a:lnSpc>
            </a:pPr>
            <a:r>
              <a:rPr lang="en-US" dirty="0"/>
              <a:t>[5] Speed Control Analysis of Brushless DC Motor Using PI, PID and Fuzzy-PI Controllers - Scientific Figure on ResearchGate. Available from: https://www.researchgate.net/figure/Block-diagram-of-PID-controller-8-This-controller-has-0-steady-state-error-no_fig3_364173976 [accessed 16 Apr 2025]</a:t>
            </a:r>
            <a:br>
              <a:rPr lang="en-US" dirty="0">
                <a:latin typeface="Roboto"/>
                <a:ea typeface="Roboto"/>
                <a:cs typeface="Roboto"/>
              </a:rPr>
            </a:b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95DAEA5-6545-964C-9D5B-E32F44284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928826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587AD-93D4-15CC-BB8B-0EF3C1EFD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D0D8-6945-9EA8-D5C9-1AEE3DAED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Appendix A: Model Derivation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913333-EE96-BC26-DEF3-341A5FE40A9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79048" y="1215483"/>
                <a:ext cx="11431952" cy="4938429"/>
              </a:xfrm>
            </p:spPr>
            <p:txBody>
              <a:bodyPr>
                <a:normAutofit fontScale="25000" lnSpcReduction="20000"/>
              </a:bodyPr>
              <a:lstStyle/>
              <a:p>
                <a:pPr marL="0" indent="0">
                  <a:buNone/>
                </a:pPr>
                <a:r>
                  <a:rPr lang="en-US" sz="4800" dirty="0"/>
                  <a:t>We start with writing our force balance between the drag force: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𝑑𝑟𝑎𝑔</m:t>
                          </m:r>
                        </m:sub>
                      </m:sSub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sz="4800" dirty="0"/>
              </a:p>
              <a:p>
                <a:pPr marL="0" indent="0">
                  <a:buNone/>
                </a:pPr>
                <a:r>
                  <a:rPr lang="en-US" sz="4800" dirty="0"/>
                  <a:t>Inserting the drag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𝑎𝑖𝑟</m:t>
                                  </m:r>
                                </m:sub>
                              </m:sSub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𝑏𝑎𝑙𝑙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800" i="1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sz="4800" dirty="0"/>
              </a:p>
              <a:p>
                <a:pPr marL="0" indent="0">
                  <a:buNone/>
                </a:pPr>
                <a:r>
                  <a:rPr lang="en-US" sz="4800" dirty="0"/>
                  <a:t>This is a nonlinear second-order ODE with a first-order damping factor. The relationship between the air velocity and the throttle angle is </a:t>
                </a:r>
              </a:p>
              <a:p>
                <a:pPr marL="0" indent="0">
                  <a:buNone/>
                </a:pPr>
                <a:endParaRPr lang="en-US" sz="4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𝑎𝑖𝑟</m:t>
                          </m:r>
                        </m:sub>
                      </m:sSub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𝑡𝑢𝑏𝑒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𝑡h𝑟𝑜𝑡𝑡𝑙𝑒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𝑏𝑎𝑙𝑙</m:t>
                          </m:r>
                        </m:sub>
                      </m:sSub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4800" dirty="0"/>
              </a:p>
              <a:p>
                <a:pPr marL="0" indent="0">
                  <a:buNone/>
                </a:pPr>
                <a:r>
                  <a:rPr lang="en-US" sz="4800" dirty="0"/>
                  <a:t>Solving for the velocity of the air, we get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𝑎𝑖𝑟</m:t>
                          </m:r>
                        </m:sub>
                      </m:sSub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8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𝑏𝑎𝑙𝑙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  <a:p>
                <a:pPr marL="0" indent="0">
                  <a:buNone/>
                </a:pPr>
                <a:r>
                  <a:rPr lang="en-US" sz="4800" dirty="0"/>
                  <a:t>After simplifying our force balance equation and linearizing the ODE with 0’s for initial conditions, we are left with</a:t>
                </a:r>
              </a:p>
              <a:p>
                <a:pPr marL="0" indent="0">
                  <a:buNone/>
                </a:pPr>
                <a:endParaRPr lang="en-US" sz="4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8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  <m:sSup>
                            <m:sSup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𝐴𝑣</m:t>
                              </m:r>
                            </m:e>
                            <m:sup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48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4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4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𝐴𝑣</m:t>
                          </m:r>
                        </m:num>
                        <m:den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unc>
                            <m:func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acc>
                        <m:accPr>
                          <m:chr m:val="̇"/>
                          <m:ctrlP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4800" dirty="0"/>
              </a:p>
              <a:p>
                <a:pPr marL="0" indent="0">
                  <a:buNone/>
                </a:pPr>
                <a:endParaRPr lang="en-US" sz="4800" dirty="0"/>
              </a:p>
              <a:p>
                <a:pPr marL="0" indent="0">
                  <a:buNone/>
                </a:pPr>
                <a:r>
                  <a:rPr lang="en-US" sz="4800" dirty="0"/>
                  <a:t>The final step to achieve a transfer function is to take the Laplace transform and isolate the variables which gives us</a:t>
                </a:r>
              </a:p>
              <a:p>
                <a:pPr marL="0" indent="0">
                  <a:buNone/>
                </a:pPr>
                <a:endParaRPr lang="en-US" sz="4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4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US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sz="4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4800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4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4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num>
                        <m:den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𝐴𝑣</m:t>
                              </m:r>
                            </m:num>
                            <m:den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unc>
                                <m:funcPr>
                                  <m:ctrlPr>
                                    <a:rPr lang="en-US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4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den>
                          </m:f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913333-EE96-BC26-DEF3-341A5FE40A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79048" y="1215483"/>
                <a:ext cx="11431952" cy="4938429"/>
              </a:xfrm>
              <a:blipFill>
                <a:blip r:embed="rId2"/>
                <a:stretch>
                  <a:fillRect t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5526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921231-F76F-9C4D-85F8-96525AB67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1" y="1215484"/>
            <a:ext cx="6727722" cy="5083716"/>
          </a:xfrm>
        </p:spPr>
        <p:txBody>
          <a:bodyPr>
            <a:normAutofit/>
          </a:bodyPr>
          <a:lstStyle/>
          <a:p>
            <a:r>
              <a:rPr lang="en-US" sz="2600" dirty="0"/>
              <a:t>Balancing a ball in a tube with a fan at full speed and a throttle to control air flow subject to variable input. </a:t>
            </a:r>
          </a:p>
          <a:p>
            <a:pPr marL="0" indent="0">
              <a:buNone/>
            </a:pPr>
            <a:endParaRPr lang="en-US" sz="2600" dirty="0"/>
          </a:p>
          <a:p>
            <a:r>
              <a:rPr lang="en-US" sz="2600" dirty="0"/>
              <a:t>Implementing control into this system allows for height control – something not possible in the system’s natural state.</a:t>
            </a:r>
          </a:p>
          <a:p>
            <a:pPr marL="0" indent="0">
              <a:buNone/>
            </a:pPr>
            <a:endParaRPr lang="en-US" sz="2600" dirty="0"/>
          </a:p>
          <a:p>
            <a:r>
              <a:rPr lang="en-US" sz="2600" dirty="0"/>
              <a:t>Applications: Controlling other nonlinear systems, levitation transport systems, thrust vectoring and altitude control, etc.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95DAEA5-6545-964C-9D5B-E32F44284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Motivation</a:t>
            </a:r>
          </a:p>
        </p:txBody>
      </p:sp>
      <p:pic>
        <p:nvPicPr>
          <p:cNvPr id="3" name="Picture 2" descr="A machine on a table&#10;&#10;AI-generated content may be incorrect.">
            <a:extLst>
              <a:ext uri="{FF2B5EF4-FFF2-40B4-BE49-F238E27FC236}">
                <a16:creationId xmlns:a16="http://schemas.microsoft.com/office/drawing/2014/main" id="{08DD7FC8-CE7C-A8BA-A20E-9FE78BABBF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195" t="11613" r="11481"/>
          <a:stretch/>
        </p:blipFill>
        <p:spPr>
          <a:xfrm>
            <a:off x="7620000" y="526611"/>
            <a:ext cx="3587544" cy="546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12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921231-F76F-9C4D-85F8-96525AB67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73245"/>
            <a:ext cx="11430000" cy="1692347"/>
          </a:xfrm>
        </p:spPr>
        <p:txBody>
          <a:bodyPr>
            <a:normAutofit/>
          </a:bodyPr>
          <a:lstStyle/>
          <a:p>
            <a:r>
              <a:rPr lang="en-US" sz="2400" dirty="0"/>
              <a:t>Used HC-SR04 Ultrasonic sensors instead of IR sensor (required calibration curve function – challenging to determine)</a:t>
            </a:r>
          </a:p>
          <a:p>
            <a:r>
              <a:rPr lang="en-US" sz="2400" dirty="0"/>
              <a:t>Multiple Ultrasonic sensors used to measure ball and hand height</a:t>
            </a:r>
          </a:p>
          <a:p>
            <a:r>
              <a:rPr lang="en-US" sz="2400" dirty="0"/>
              <a:t>Attempted direct fan control – proved challenging with brushless DC motor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95DAEA5-6545-964C-9D5B-E32F44284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00639"/>
            <a:ext cx="11430000" cy="1014761"/>
          </a:xfrm>
        </p:spPr>
        <p:txBody>
          <a:bodyPr>
            <a:normAutofit/>
          </a:bodyPr>
          <a:lstStyle/>
          <a:p>
            <a:r>
              <a:rPr lang="en-US"/>
              <a:t>Design </a:t>
            </a:r>
          </a:p>
        </p:txBody>
      </p:sp>
      <p:pic>
        <p:nvPicPr>
          <p:cNvPr id="3" name="Picture 2" descr="A machine on a table&#10;&#10;AI-generated content may be incorrect.">
            <a:extLst>
              <a:ext uri="{FF2B5EF4-FFF2-40B4-BE49-F238E27FC236}">
                <a16:creationId xmlns:a16="http://schemas.microsoft.com/office/drawing/2014/main" id="{C21BC727-3993-9B62-D4BF-CB8D9FD7C6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72" t="12519" r="12938" b="20056"/>
          <a:stretch/>
        </p:blipFill>
        <p:spPr>
          <a:xfrm rot="16200000">
            <a:off x="1417565" y="2792025"/>
            <a:ext cx="3387092" cy="4023004"/>
          </a:xfrm>
          <a:prstGeom prst="rect">
            <a:avLst/>
          </a:prstGeom>
        </p:spPr>
      </p:pic>
      <p:pic>
        <p:nvPicPr>
          <p:cNvPr id="9" name="Picture 8" descr="A close-up of a glass tube&#10;&#10;AI-generated content may be incorrect.">
            <a:extLst>
              <a:ext uri="{FF2B5EF4-FFF2-40B4-BE49-F238E27FC236}">
                <a16:creationId xmlns:a16="http://schemas.microsoft.com/office/drawing/2014/main" id="{6DE1889B-EFAA-20AB-8AEC-AB487077CD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503" t="13763" r="29928" b="36631"/>
          <a:stretch/>
        </p:blipFill>
        <p:spPr>
          <a:xfrm>
            <a:off x="5605247" y="3127828"/>
            <a:ext cx="2663683" cy="3351397"/>
          </a:xfrm>
          <a:prstGeom prst="rect">
            <a:avLst/>
          </a:prstGeom>
        </p:spPr>
      </p:pic>
      <p:pic>
        <p:nvPicPr>
          <p:cNvPr id="11" name="Picture 10" descr="A device with a ball on top&#10;&#10;AI-generated content may be incorrect.">
            <a:extLst>
              <a:ext uri="{FF2B5EF4-FFF2-40B4-BE49-F238E27FC236}">
                <a16:creationId xmlns:a16="http://schemas.microsoft.com/office/drawing/2014/main" id="{79B3C9B5-1BCA-694E-F867-ADC2C5D32E7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826" t="11038" r="21899" b="14983"/>
          <a:stretch/>
        </p:blipFill>
        <p:spPr>
          <a:xfrm>
            <a:off x="8777126" y="3109981"/>
            <a:ext cx="2115901" cy="32985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98E5086-E9FE-CEAD-8959-A56B72A80A87}"/>
              </a:ext>
            </a:extLst>
          </p:cNvPr>
          <p:cNvSpPr txBox="1"/>
          <p:nvPr/>
        </p:nvSpPr>
        <p:spPr>
          <a:xfrm>
            <a:off x="4036695" y="5686696"/>
            <a:ext cx="1009650" cy="7694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/>
              <a:t>Hand Position Ultrasonic Sensor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D086A70-780E-42CC-97DF-6B3DD1E4B53C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3741420" y="5892165"/>
            <a:ext cx="295275" cy="1792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F807B4-F690-E715-6C15-FC5CF8F060E7}"/>
              </a:ext>
            </a:extLst>
          </p:cNvPr>
          <p:cNvSpPr txBox="1"/>
          <p:nvPr/>
        </p:nvSpPr>
        <p:spPr>
          <a:xfrm>
            <a:off x="1780594" y="6048338"/>
            <a:ext cx="915687" cy="4308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/>
              <a:t>Brushless Fan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62C9BC8-252F-123F-554F-FC73A4FCE7BC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2190752" y="5778694"/>
            <a:ext cx="47686" cy="2696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FA6C696-DF98-6B78-D18F-932F3C9A73B5}"/>
              </a:ext>
            </a:extLst>
          </p:cNvPr>
          <p:cNvSpPr txBox="1"/>
          <p:nvPr/>
        </p:nvSpPr>
        <p:spPr>
          <a:xfrm>
            <a:off x="2471737" y="4042922"/>
            <a:ext cx="741045" cy="4308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/>
              <a:t>Servo Motor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241677C-CD22-FF92-CE68-A86C057FFD80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2842260" y="3737610"/>
            <a:ext cx="0" cy="3053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F75CAAA-BC96-60E9-E673-193C7A5C6356}"/>
              </a:ext>
            </a:extLst>
          </p:cNvPr>
          <p:cNvSpPr txBox="1"/>
          <p:nvPr/>
        </p:nvSpPr>
        <p:spPr>
          <a:xfrm>
            <a:off x="9875520" y="4869545"/>
            <a:ext cx="915687" cy="2616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/>
              <a:t>Throttle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94D65EE-1081-8BF4-891A-3A2F5BC8F300}"/>
              </a:ext>
            </a:extLst>
          </p:cNvPr>
          <p:cNvCxnSpPr>
            <a:cxnSpLocks/>
            <a:stCxn id="36" idx="2"/>
          </p:cNvCxnSpPr>
          <p:nvPr/>
        </p:nvCxnSpPr>
        <p:spPr>
          <a:xfrm flipH="1">
            <a:off x="9788077" y="5131155"/>
            <a:ext cx="545287" cy="4707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032C4E2-0363-F31B-B786-0BF7E847F1D8}"/>
              </a:ext>
            </a:extLst>
          </p:cNvPr>
          <p:cNvSpPr txBox="1"/>
          <p:nvPr/>
        </p:nvSpPr>
        <p:spPr>
          <a:xfrm>
            <a:off x="6652661" y="5408209"/>
            <a:ext cx="915687" cy="7694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/>
              <a:t>Ball Position Ultrasonic Sensor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55C4E70-B095-995B-0A4E-FB65F8C7F0F2}"/>
              </a:ext>
            </a:extLst>
          </p:cNvPr>
          <p:cNvCxnSpPr>
            <a:cxnSpLocks/>
            <a:stCxn id="41" idx="0"/>
          </p:cNvCxnSpPr>
          <p:nvPr/>
        </p:nvCxnSpPr>
        <p:spPr>
          <a:xfrm flipH="1" flipV="1">
            <a:off x="7062819" y="4626209"/>
            <a:ext cx="47686" cy="782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00FD126-039F-C1FD-530B-DCA20F3E7EE1}"/>
              </a:ext>
            </a:extLst>
          </p:cNvPr>
          <p:cNvSpPr txBox="1"/>
          <p:nvPr/>
        </p:nvSpPr>
        <p:spPr>
          <a:xfrm>
            <a:off x="9996913" y="3258089"/>
            <a:ext cx="1153031" cy="4308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" b="1"/>
              <a:t>Flow Straightener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28245E4-7788-C712-2D26-C823FA742F3A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9788077" y="3688976"/>
            <a:ext cx="785352" cy="7323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872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64921231-F76F-9C4D-85F8-96525AB671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7740" y="1215483"/>
                <a:ext cx="6382109" cy="5441795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 dirty="0">
                    <a:latin typeface="Roboto"/>
                    <a:ea typeface="Roboto"/>
                    <a:cs typeface="Roboto"/>
                  </a:rPr>
                  <a:t>Plant Parameters:</a:t>
                </a:r>
                <a:endParaRPr lang="en-US" dirty="0"/>
              </a:p>
              <a:p>
                <a:pPr lvl="1">
                  <a:buFont typeface="Courier New" panose="020B0604020202020204" pitchFamily="34" charset="0"/>
                  <a:buChar char="o"/>
                </a:pPr>
                <a:r>
                  <a:rPr lang="en-US" dirty="0">
                    <a:latin typeface="Roboto"/>
                    <a:ea typeface="Roboto"/>
                    <a:cs typeface="Roboto"/>
                  </a:rPr>
                  <a:t>C</a:t>
                </a:r>
                <a:r>
                  <a:rPr lang="en-US" baseline="-25000" dirty="0">
                    <a:latin typeface="Roboto"/>
                    <a:ea typeface="Roboto"/>
                    <a:cs typeface="Roboto"/>
                  </a:rPr>
                  <a:t>d</a:t>
                </a:r>
                <a:r>
                  <a:rPr lang="en-US" dirty="0">
                    <a:latin typeface="Roboto"/>
                    <a:ea typeface="Roboto"/>
                    <a:cs typeface="Roboto"/>
                  </a:rPr>
                  <a:t> = 0.5</a:t>
                </a:r>
              </a:p>
              <a:p>
                <a:pPr lvl="1">
                  <a:buFont typeface="Courier New" panose="020B0604020202020204" pitchFamily="34" charset="0"/>
                  <a:buChar char="o"/>
                </a:pPr>
                <a:r>
                  <a:rPr lang="en-US" dirty="0">
                    <a:latin typeface="Roboto"/>
                    <a:ea typeface="Roboto"/>
                    <a:cs typeface="Roboto"/>
                  </a:rPr>
                  <a:t>m = 270 g</a:t>
                </a:r>
              </a:p>
              <a:p>
                <a:pPr lvl="1">
                  <a:buFont typeface="Courier New" panose="020B0604020202020204" pitchFamily="34" charset="0"/>
                  <a:buChar char="o"/>
                </a:pPr>
                <a:r>
                  <a:rPr lang="en-US" dirty="0">
                    <a:latin typeface="Roboto"/>
                    <a:ea typeface="Roboto"/>
                    <a:cs typeface="Roboto"/>
                  </a:rPr>
                  <a:t>v = 7.1 m/s</a:t>
                </a:r>
              </a:p>
              <a:p>
                <a:pPr lvl="1">
                  <a:buFont typeface="Courier New" panose="020B0604020202020204" pitchFamily="34" charset="0"/>
                  <a:buChar char="o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𝜌</m:t>
                    </m:r>
                  </m:oMath>
                </a14:m>
                <a:r>
                  <a:rPr lang="en-US" dirty="0">
                    <a:latin typeface="Roboto"/>
                    <a:ea typeface="Roboto"/>
                    <a:cs typeface="Roboto"/>
                  </a:rPr>
                  <a:t> = 1.225 kg/m³</a:t>
                </a:r>
              </a:p>
              <a:p>
                <a:pPr lvl="1">
                  <a:buFont typeface="Courier New" panose="020B0604020202020204" pitchFamily="34" charset="0"/>
                  <a:buChar char="o"/>
                </a:pPr>
                <a:r>
                  <a:rPr lang="en-US" dirty="0">
                    <a:latin typeface="Roboto"/>
                    <a:ea typeface="Roboto"/>
                    <a:cs typeface="Roboto"/>
                  </a:rPr>
                  <a:t>A = 13.38 cm</a:t>
                </a:r>
                <a:r>
                  <a:rPr lang="en-US" baseline="30000" dirty="0">
                    <a:latin typeface="Roboto"/>
                    <a:ea typeface="Roboto"/>
                    <a:cs typeface="Roboto"/>
                  </a:rPr>
                  <a:t>2</a:t>
                </a:r>
                <a:endParaRPr lang="en-US" dirty="0">
                  <a:latin typeface="Roboto"/>
                  <a:ea typeface="Roboto"/>
                  <a:cs typeface="Roboto"/>
                </a:endParaRPr>
              </a:p>
              <a:p>
                <a:pPr lvl="1">
                  <a:buFont typeface="Courier New" panose="020B0604020202020204" pitchFamily="34" charset="0"/>
                  <a:buChar char="o"/>
                </a:pPr>
                <a:r>
                  <a:rPr lang="el-GR" dirty="0">
                    <a:latin typeface="Roboto"/>
                    <a:ea typeface="Roboto"/>
                    <a:cs typeface="Roboto"/>
                  </a:rPr>
                  <a:t>Θ</a:t>
                </a:r>
                <a:r>
                  <a:rPr lang="en-US" baseline="-25000" dirty="0">
                    <a:latin typeface="Roboto"/>
                    <a:ea typeface="Roboto"/>
                    <a:cs typeface="Roboto"/>
                  </a:rPr>
                  <a:t>0</a:t>
                </a:r>
                <a:r>
                  <a:rPr lang="en-US" dirty="0">
                    <a:latin typeface="Roboto"/>
                    <a:ea typeface="Roboto"/>
                    <a:cs typeface="Roboto"/>
                  </a:rPr>
                  <a:t> = 34.5°</a:t>
                </a:r>
              </a:p>
              <a:p>
                <a:r>
                  <a:rPr lang="en-US" dirty="0">
                    <a:latin typeface="Roboto"/>
                    <a:ea typeface="Roboto"/>
                    <a:cs typeface="Roboto"/>
                  </a:rPr>
                  <a:t>Assumptions:</a:t>
                </a:r>
              </a:p>
              <a:p>
                <a:pPr lvl="1"/>
                <a:r>
                  <a:rPr lang="en-US" dirty="0">
                    <a:latin typeface="Roboto"/>
                    <a:ea typeface="Roboto"/>
                    <a:cs typeface="Roboto"/>
                  </a:rPr>
                  <a:t>Laminar flow (flow straightener)</a:t>
                </a:r>
              </a:p>
              <a:p>
                <a:pPr lvl="1"/>
                <a:r>
                  <a:rPr lang="en-US" dirty="0">
                    <a:latin typeface="Roboto"/>
                    <a:ea typeface="Roboto"/>
                    <a:cs typeface="Roboto"/>
                  </a:rPr>
                  <a:t>Linear Drag</a:t>
                </a:r>
              </a:p>
              <a:p>
                <a:pPr lvl="1"/>
                <a:r>
                  <a:rPr lang="en-US" dirty="0">
                    <a:latin typeface="Roboto"/>
                    <a:ea typeface="Roboto"/>
                    <a:cs typeface="Roboto"/>
                  </a:rPr>
                  <a:t>1 DOF</a:t>
                </a:r>
              </a:p>
              <a:p>
                <a:pPr lvl="1"/>
                <a:r>
                  <a:rPr lang="en-US" dirty="0">
                    <a:latin typeface="Roboto"/>
                    <a:ea typeface="Roboto"/>
                    <a:cs typeface="Roboto"/>
                  </a:rPr>
                  <a:t>No Air Turbulence or Back Pressure</a:t>
                </a:r>
              </a:p>
              <a:p>
                <a:pPr lvl="1"/>
                <a:r>
                  <a:rPr lang="en-US" dirty="0">
                    <a:latin typeface="Roboto"/>
                    <a:ea typeface="Roboto"/>
                    <a:cs typeface="Roboto"/>
                  </a:rPr>
                  <a:t>No Tube Boundary Effects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64921231-F76F-9C4D-85F8-96525AB671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7740" y="1215483"/>
                <a:ext cx="6382109" cy="5441795"/>
              </a:xfrm>
              <a:blipFill>
                <a:blip r:embed="rId2"/>
                <a:stretch>
                  <a:fillRect l="-1719" t="-1904" b="-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B95DAEA5-6545-964C-9D5B-E32F44284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DB7A458-5685-BCE5-7F7F-FAD3A7FF181B}"/>
                  </a:ext>
                </a:extLst>
              </p:cNvPr>
              <p:cNvSpPr txBox="1"/>
              <p:nvPr/>
            </p:nvSpPr>
            <p:spPr>
              <a:xfrm>
                <a:off x="3785419" y="885733"/>
                <a:ext cx="8359406" cy="76450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/>
                        </a:rPr>
                        <m:t>𝐺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/>
                            </a:rPr>
                            <m:t>𝐻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𝜃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𝐴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(1−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)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1−</m:t>
                              </m:r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𝑣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𝜌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𝐴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>
                  <a:cs typeface="Arial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DB7A458-5685-BCE5-7F7F-FAD3A7FF1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419" y="885733"/>
                <a:ext cx="8359406" cy="7645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67932EEA-76AD-69E3-7794-9FFC65C4D6B6}"/>
              </a:ext>
            </a:extLst>
          </p:cNvPr>
          <p:cNvGrpSpPr/>
          <p:nvPr/>
        </p:nvGrpSpPr>
        <p:grpSpPr>
          <a:xfrm>
            <a:off x="6111954" y="2018717"/>
            <a:ext cx="4188775" cy="4478917"/>
            <a:chOff x="6968211" y="622423"/>
            <a:chExt cx="4279373" cy="476227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20AAEB4-7860-EEAF-3BE8-D5D1C0B247EA}"/>
                </a:ext>
              </a:extLst>
            </p:cNvPr>
            <p:cNvGrpSpPr/>
            <p:nvPr/>
          </p:nvGrpSpPr>
          <p:grpSpPr>
            <a:xfrm>
              <a:off x="6968211" y="622423"/>
              <a:ext cx="4279373" cy="4762271"/>
              <a:chOff x="3299171" y="1700717"/>
              <a:chExt cx="4797086" cy="518123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D05EACF-5E71-7FF4-CC35-0414387C7E05}"/>
                  </a:ext>
                </a:extLst>
              </p:cNvPr>
              <p:cNvSpPr/>
              <p:nvPr/>
            </p:nvSpPr>
            <p:spPr>
              <a:xfrm>
                <a:off x="5502594" y="2296937"/>
                <a:ext cx="544248" cy="3742271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DD799E8-8336-68FE-5B59-988975FDE9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02594" y="2999715"/>
                <a:ext cx="555999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2F1D70A0-887F-23BD-9B19-238C56D45D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02594" y="4068499"/>
                <a:ext cx="555999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6513A14-5D80-7F68-6C65-57B6457EA5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4670" y="5145024"/>
                <a:ext cx="543923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 descr="Symbol: others - p-id - compressors,-vacuum-pumps,-blowers,-fans - axial-fan -b">
                <a:extLst>
                  <a:ext uri="{FF2B5EF4-FFF2-40B4-BE49-F238E27FC236}">
                    <a16:creationId xmlns:a16="http://schemas.microsoft.com/office/drawing/2014/main" id="{B6911A1B-ED59-6800-348B-3FEBD21E73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01" t="19162" r="31735" b="18559"/>
              <a:stretch/>
            </p:blipFill>
            <p:spPr bwMode="auto">
              <a:xfrm rot="16200000">
                <a:off x="5399153" y="6028037"/>
                <a:ext cx="788066" cy="9197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FEAE362-86A9-F3FA-DBD3-74E2645643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4111" y="2297405"/>
                <a:ext cx="7323" cy="1537706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3" name="Picture 32" descr="HC-SR04 Ultrasonic Distance Sensor — Maker Portal">
                <a:extLst>
                  <a:ext uri="{FF2B5EF4-FFF2-40B4-BE49-F238E27FC236}">
                    <a16:creationId xmlns:a16="http://schemas.microsoft.com/office/drawing/2014/main" id="{DAEAA92D-1E44-5BCF-5CB3-19A694FF00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957" t="28862" r="15982" b="12236"/>
              <a:stretch/>
            </p:blipFill>
            <p:spPr bwMode="auto">
              <a:xfrm>
                <a:off x="5321401" y="1725078"/>
                <a:ext cx="920401" cy="5389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TextBox 15">
                <a:extLst>
                  <a:ext uri="{FF2B5EF4-FFF2-40B4-BE49-F238E27FC236}">
                    <a16:creationId xmlns:a16="http://schemas.microsoft.com/office/drawing/2014/main" id="{43E64783-E29C-F8F6-2BEF-F78F3B12CFE4}"/>
                  </a:ext>
                </a:extLst>
              </p:cNvPr>
              <p:cNvSpPr txBox="1"/>
              <p:nvPr/>
            </p:nvSpPr>
            <p:spPr>
              <a:xfrm>
                <a:off x="4504847" y="6092351"/>
                <a:ext cx="789170" cy="46284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/>
                  <a:t>Fan</a:t>
                </a:r>
              </a:p>
            </p:txBody>
          </p:sp>
          <p:sp>
            <p:nvSpPr>
              <p:cNvPr id="35" name="TextBox 16">
                <a:extLst>
                  <a:ext uri="{FF2B5EF4-FFF2-40B4-BE49-F238E27FC236}">
                    <a16:creationId xmlns:a16="http://schemas.microsoft.com/office/drawing/2014/main" id="{831E5850-6320-FCF6-52E8-047D1CF80F12}"/>
                  </a:ext>
                </a:extLst>
              </p:cNvPr>
              <p:cNvSpPr txBox="1"/>
              <p:nvPr/>
            </p:nvSpPr>
            <p:spPr>
              <a:xfrm>
                <a:off x="3299171" y="1700717"/>
                <a:ext cx="1973072" cy="81888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/>
                  <a:t>Ultrasonic Sensor</a:t>
                </a: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9E2F381E-A54C-4BDB-BB2A-C3DC972FABA5}"/>
                  </a:ext>
                </a:extLst>
              </p:cNvPr>
              <p:cNvCxnSpPr/>
              <p:nvPr/>
            </p:nvCxnSpPr>
            <p:spPr>
              <a:xfrm>
                <a:off x="6096000" y="5437240"/>
                <a:ext cx="4389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69B271FE-EF5E-04F2-1B39-64D5D37AD4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5456" y="5145024"/>
                <a:ext cx="0" cy="29221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21">
                <a:extLst>
                  <a:ext uri="{FF2B5EF4-FFF2-40B4-BE49-F238E27FC236}">
                    <a16:creationId xmlns:a16="http://schemas.microsoft.com/office/drawing/2014/main" id="{3204CCA7-FBE1-1D9E-FBE5-5A7BF285F891}"/>
                  </a:ext>
                </a:extLst>
              </p:cNvPr>
              <p:cNvSpPr txBox="1"/>
              <p:nvPr/>
            </p:nvSpPr>
            <p:spPr>
              <a:xfrm>
                <a:off x="6340623" y="5057215"/>
                <a:ext cx="243448" cy="30777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 i="1"/>
                  <a:t>y</a:t>
                </a:r>
              </a:p>
            </p:txBody>
          </p:sp>
          <p:sp>
            <p:nvSpPr>
              <p:cNvPr id="39" name="TextBox 22">
                <a:extLst>
                  <a:ext uri="{FF2B5EF4-FFF2-40B4-BE49-F238E27FC236}">
                    <a16:creationId xmlns:a16="http://schemas.microsoft.com/office/drawing/2014/main" id="{1C7A0D7F-6B02-411C-9FA9-7DA876AFD1AC}"/>
                  </a:ext>
                </a:extLst>
              </p:cNvPr>
              <p:cNvSpPr txBox="1"/>
              <p:nvPr/>
            </p:nvSpPr>
            <p:spPr>
              <a:xfrm>
                <a:off x="6660109" y="3153493"/>
                <a:ext cx="1436148" cy="11749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/>
                  <a:t>Ball Position Targets</a:t>
                </a:r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E8871E07-2994-2FA0-62D1-7FAC253D390D}"/>
                  </a:ext>
                </a:extLst>
              </p:cNvPr>
              <p:cNvCxnSpPr>
                <a:cxnSpLocks/>
                <a:stCxn id="39" idx="1"/>
              </p:cNvCxnSpPr>
              <p:nvPr/>
            </p:nvCxnSpPr>
            <p:spPr>
              <a:xfrm flipH="1" flipV="1">
                <a:off x="6168565" y="2999715"/>
                <a:ext cx="491544" cy="74124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B1D3C75C-6469-6EC4-10A2-1A88C2C4F469}"/>
                  </a:ext>
                </a:extLst>
              </p:cNvPr>
              <p:cNvCxnSpPr>
                <a:cxnSpLocks/>
                <a:stCxn id="39" idx="1"/>
              </p:cNvCxnSpPr>
              <p:nvPr/>
            </p:nvCxnSpPr>
            <p:spPr>
              <a:xfrm flipH="1">
                <a:off x="6095999" y="3740955"/>
                <a:ext cx="564110" cy="131625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F73A19D7-7246-2CCB-D428-1F05F6689C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93953" y="4174822"/>
                <a:ext cx="1" cy="39049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33">
                <a:extLst>
                  <a:ext uri="{FF2B5EF4-FFF2-40B4-BE49-F238E27FC236}">
                    <a16:creationId xmlns:a16="http://schemas.microsoft.com/office/drawing/2014/main" id="{D269C3C4-99E0-3C4C-5688-0222DD7B92DE}"/>
                  </a:ext>
                </a:extLst>
              </p:cNvPr>
              <p:cNvSpPr txBox="1"/>
              <p:nvPr/>
            </p:nvSpPr>
            <p:spPr>
              <a:xfrm>
                <a:off x="5470668" y="4532216"/>
                <a:ext cx="646572" cy="40182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b="1" i="1"/>
                  <a:t>mg</a:t>
                </a: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D7E6748F-6F4E-9EAC-5140-5088869CC1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68565" y="5624680"/>
                <a:ext cx="0" cy="29221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35">
                <a:extLst>
                  <a:ext uri="{FF2B5EF4-FFF2-40B4-BE49-F238E27FC236}">
                    <a16:creationId xmlns:a16="http://schemas.microsoft.com/office/drawing/2014/main" id="{054836C8-F887-9F15-C80F-AE1DC9FDD7DD}"/>
                  </a:ext>
                </a:extLst>
              </p:cNvPr>
              <p:cNvSpPr txBox="1"/>
              <p:nvPr/>
            </p:nvSpPr>
            <p:spPr>
              <a:xfrm>
                <a:off x="6193730" y="5536871"/>
                <a:ext cx="1062647" cy="569250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800" b="1" i="1" dirty="0" err="1"/>
                  <a:t>F</a:t>
                </a:r>
                <a:r>
                  <a:rPr lang="en-US" sz="2800" b="1" i="1" baseline="-25000" dirty="0" err="1"/>
                  <a:t>drag</a:t>
                </a:r>
                <a:endParaRPr lang="en-US" sz="2800" b="1" i="1" dirty="0">
                  <a:cs typeface="Arial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7F2827F-3F95-6CE6-81CA-D54CFF32C82D}"/>
                  </a:ext>
                </a:extLst>
              </p:cNvPr>
              <p:cNvSpPr/>
              <p:nvPr/>
            </p:nvSpPr>
            <p:spPr>
              <a:xfrm>
                <a:off x="5602368" y="3835111"/>
                <a:ext cx="346587" cy="346587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DE09629-7432-44B1-481B-7FB201ED4837}"/>
                </a:ext>
              </a:extLst>
            </p:cNvPr>
            <p:cNvCxnSpPr>
              <a:cxnSpLocks/>
              <a:stCxn id="39" idx="1"/>
            </p:cNvCxnSpPr>
            <p:nvPr/>
          </p:nvCxnSpPr>
          <p:spPr>
            <a:xfrm flipH="1">
              <a:off x="9419344" y="2497686"/>
              <a:ext cx="547085" cy="24582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D62DE24D-F353-A143-76C8-15EB575A8563}"/>
              </a:ext>
            </a:extLst>
          </p:cNvPr>
          <p:cNvSpPr/>
          <p:nvPr/>
        </p:nvSpPr>
        <p:spPr>
          <a:xfrm>
            <a:off x="7907655" y="5221605"/>
            <a:ext cx="709830" cy="4571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B134AE5C-A195-DFD6-A56E-A3661BB71870}"/>
              </a:ext>
            </a:extLst>
          </p:cNvPr>
          <p:cNvSpPr/>
          <p:nvPr/>
        </p:nvSpPr>
        <p:spPr>
          <a:xfrm>
            <a:off x="8035965" y="5186302"/>
            <a:ext cx="475575" cy="12895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15">
            <a:extLst>
              <a:ext uri="{FF2B5EF4-FFF2-40B4-BE49-F238E27FC236}">
                <a16:creationId xmlns:a16="http://schemas.microsoft.com/office/drawing/2014/main" id="{6507C73F-4A1D-4875-0E41-6E8636E65687}"/>
              </a:ext>
            </a:extLst>
          </p:cNvPr>
          <p:cNvSpPr txBox="1"/>
          <p:nvPr/>
        </p:nvSpPr>
        <p:spPr>
          <a:xfrm>
            <a:off x="6569850" y="5045047"/>
            <a:ext cx="1283988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/>
              <a:t>Throttle</a:t>
            </a:r>
          </a:p>
        </p:txBody>
      </p:sp>
    </p:spTree>
    <p:extLst>
      <p:ext uri="{BB962C8B-B14F-4D97-AF65-F5344CB8AC3E}">
        <p14:creationId xmlns:p14="http://schemas.microsoft.com/office/powerpoint/2010/main" val="1962699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921231-F76F-9C4D-85F8-96525AB67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240" y="1637818"/>
            <a:ext cx="4851400" cy="45602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latin typeface="Roboto"/>
                <a:ea typeface="Roboto"/>
                <a:cs typeface="Roboto"/>
              </a:rPr>
              <a:t>Root locus shows permanent OL stability regardless of gain</a:t>
            </a:r>
          </a:p>
          <a:p>
            <a:pPr lvl="1"/>
            <a:r>
              <a:rPr lang="en-US" sz="2000" dirty="0">
                <a:latin typeface="Roboto"/>
                <a:ea typeface="Roboto"/>
                <a:cs typeface="Roboto"/>
              </a:rPr>
              <a:t>P, PD, PID are all valid controllers for this system</a:t>
            </a:r>
          </a:p>
          <a:p>
            <a:r>
              <a:rPr lang="en-US" sz="2400" dirty="0"/>
              <a:t>Controller Metrics (in order of importance):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Minimize Overshoot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Minimize Steady State Error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Minimize Oscillations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Decrease Rise Time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95DAEA5-6545-964C-9D5B-E32F44284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Controller Design</a:t>
            </a:r>
          </a:p>
        </p:txBody>
      </p:sp>
      <p:pic>
        <p:nvPicPr>
          <p:cNvPr id="2" name="Picture 1" descr="A screenshot of a graph&#10;&#10;AI-generated content may be incorrect.">
            <a:extLst>
              <a:ext uri="{FF2B5EF4-FFF2-40B4-BE49-F238E27FC236}">
                <a16:creationId xmlns:a16="http://schemas.microsoft.com/office/drawing/2014/main" id="{7D9B71AF-0E4C-B310-891D-F54D25887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0" y="1678329"/>
            <a:ext cx="6817630" cy="354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62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080DE9-79F0-D06E-3F14-0DA16137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Control Design Block Diagram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D9DA82A-B20A-CA46-2AB7-B67EF19E70DF}"/>
              </a:ext>
            </a:extLst>
          </p:cNvPr>
          <p:cNvGrpSpPr/>
          <p:nvPr/>
        </p:nvGrpSpPr>
        <p:grpSpPr>
          <a:xfrm>
            <a:off x="1721684" y="2815552"/>
            <a:ext cx="8713565" cy="1934248"/>
            <a:chOff x="1721684" y="2815552"/>
            <a:chExt cx="8713565" cy="193424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C790D02-8087-FE23-97FE-37C4863B9E63}"/>
                </a:ext>
              </a:extLst>
            </p:cNvPr>
            <p:cNvGrpSpPr/>
            <p:nvPr/>
          </p:nvGrpSpPr>
          <p:grpSpPr>
            <a:xfrm>
              <a:off x="1721684" y="2815552"/>
              <a:ext cx="6419016" cy="1623097"/>
              <a:chOff x="817444" y="2886075"/>
              <a:chExt cx="8266230" cy="2282825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878F1DF-E1B3-9174-EEF3-71AE0078626D}"/>
                  </a:ext>
                </a:extLst>
              </p:cNvPr>
              <p:cNvSpPr/>
              <p:nvPr/>
            </p:nvSpPr>
            <p:spPr>
              <a:xfrm>
                <a:off x="4616450" y="2886075"/>
                <a:ext cx="1790700" cy="94615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I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2CE871C-007D-1CE0-0969-C04FC1932BB4}"/>
                  </a:ext>
                </a:extLst>
              </p:cNvPr>
              <p:cNvSpPr/>
              <p:nvPr/>
            </p:nvSpPr>
            <p:spPr>
              <a:xfrm>
                <a:off x="7226300" y="2908300"/>
                <a:ext cx="831850" cy="9017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1/s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55FC17B-BEA4-2288-CD08-DA6FE20A714C}"/>
                  </a:ext>
                </a:extLst>
              </p:cNvPr>
              <p:cNvSpPr/>
              <p:nvPr/>
            </p:nvSpPr>
            <p:spPr>
              <a:xfrm>
                <a:off x="7226300" y="4222750"/>
                <a:ext cx="831850" cy="94615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d/dt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D021FEEA-4C4D-4969-4255-F474A29D1B89}"/>
                  </a:ext>
                </a:extLst>
              </p:cNvPr>
              <p:cNvCxnSpPr>
                <a:cxnSpLocks/>
                <a:stCxn id="5" idx="3"/>
                <a:endCxn id="7" idx="1"/>
              </p:cNvCxnSpPr>
              <p:nvPr/>
            </p:nvCxnSpPr>
            <p:spPr>
              <a:xfrm>
                <a:off x="6407150" y="3359150"/>
                <a:ext cx="81915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49FF653-87E0-6844-BB73-747438C01236}"/>
                  </a:ext>
                </a:extLst>
              </p:cNvPr>
              <p:cNvSpPr/>
              <p:nvPr/>
            </p:nvSpPr>
            <p:spPr>
              <a:xfrm>
                <a:off x="8785225" y="3192468"/>
                <a:ext cx="298449" cy="33336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/>
                  <a:t>+</a:t>
                </a: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D194117F-46A7-7D67-C753-10DFBD1C2B2B}"/>
                  </a:ext>
                </a:extLst>
              </p:cNvPr>
              <p:cNvCxnSpPr>
                <a:cxnSpLocks/>
                <a:stCxn id="7" idx="3"/>
                <a:endCxn id="26" idx="2"/>
              </p:cNvCxnSpPr>
              <p:nvPr/>
            </p:nvCxnSpPr>
            <p:spPr>
              <a:xfrm>
                <a:off x="8058150" y="3359150"/>
                <a:ext cx="72707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C203F550-B8E0-12A9-F212-1DEAD8BD681C}"/>
                  </a:ext>
                </a:extLst>
              </p:cNvPr>
              <p:cNvCxnSpPr>
                <a:cxnSpLocks/>
                <a:stCxn id="9" idx="3"/>
              </p:cNvCxnSpPr>
              <p:nvPr/>
            </p:nvCxnSpPr>
            <p:spPr>
              <a:xfrm>
                <a:off x="8058150" y="4695825"/>
                <a:ext cx="87629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785B1408-D340-3A89-B058-194F3E875128}"/>
                  </a:ext>
                </a:extLst>
              </p:cNvPr>
              <p:cNvCxnSpPr>
                <a:cxnSpLocks/>
                <a:endCxn id="26" idx="4"/>
              </p:cNvCxnSpPr>
              <p:nvPr/>
            </p:nvCxnSpPr>
            <p:spPr>
              <a:xfrm flipV="1">
                <a:off x="8934449" y="3525832"/>
                <a:ext cx="1" cy="11699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9342C7D-0134-029B-278A-049C5D3E8566}"/>
                  </a:ext>
                </a:extLst>
              </p:cNvPr>
              <p:cNvSpPr/>
              <p:nvPr/>
            </p:nvSpPr>
            <p:spPr>
              <a:xfrm>
                <a:off x="3131667" y="3057043"/>
                <a:ext cx="622300" cy="60421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4B513F7A-9792-2FFA-FA99-F6772CCE4585}"/>
                  </a:ext>
                </a:extLst>
              </p:cNvPr>
              <p:cNvCxnSpPr>
                <a:cxnSpLocks/>
                <a:stCxn id="42" idx="3"/>
                <a:endCxn id="42" idx="7"/>
              </p:cNvCxnSpPr>
              <p:nvPr/>
            </p:nvCxnSpPr>
            <p:spPr>
              <a:xfrm flipV="1">
                <a:off x="3222801" y="3145528"/>
                <a:ext cx="440032" cy="4272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5CFD843F-E1BB-E592-FB04-E92AD3407777}"/>
                  </a:ext>
                </a:extLst>
              </p:cNvPr>
              <p:cNvCxnSpPr>
                <a:cxnSpLocks/>
                <a:stCxn id="42" idx="5"/>
                <a:endCxn id="42" idx="1"/>
              </p:cNvCxnSpPr>
              <p:nvPr/>
            </p:nvCxnSpPr>
            <p:spPr>
              <a:xfrm flipH="1" flipV="1">
                <a:off x="3222801" y="3145528"/>
                <a:ext cx="440032" cy="4272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67B56353-8E4F-C0BB-76D0-1BD83CA1B200}"/>
                  </a:ext>
                </a:extLst>
              </p:cNvPr>
              <p:cNvCxnSpPr>
                <a:cxnSpLocks/>
                <a:endCxn id="42" idx="4"/>
              </p:cNvCxnSpPr>
              <p:nvPr/>
            </p:nvCxnSpPr>
            <p:spPr>
              <a:xfrm flipV="1">
                <a:off x="3442817" y="3661256"/>
                <a:ext cx="0" cy="5868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81612D47-C71B-A53C-32DF-8F7E367956A8}"/>
                  </a:ext>
                </a:extLst>
              </p:cNvPr>
              <p:cNvCxnSpPr>
                <a:cxnSpLocks/>
                <a:endCxn id="42" idx="2"/>
              </p:cNvCxnSpPr>
              <p:nvPr/>
            </p:nvCxnSpPr>
            <p:spPr>
              <a:xfrm>
                <a:off x="2238551" y="3359149"/>
                <a:ext cx="893116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ACEF653-448F-745B-8247-CE80E904295E}"/>
                  </a:ext>
                </a:extLst>
              </p:cNvPr>
              <p:cNvSpPr/>
              <p:nvPr/>
            </p:nvSpPr>
            <p:spPr>
              <a:xfrm>
                <a:off x="817444" y="2908300"/>
                <a:ext cx="1426515" cy="90169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/>
                  <a:t>Desired Height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3D016BB-A984-A169-800D-4EE8689FB630}"/>
                  </a:ext>
                </a:extLst>
              </p:cNvPr>
              <p:cNvSpPr/>
              <p:nvPr/>
            </p:nvSpPr>
            <p:spPr>
              <a:xfrm>
                <a:off x="2871902" y="3963363"/>
                <a:ext cx="1145084" cy="863602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Actual Height</a:t>
                </a:r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636D049C-A15F-CB32-C347-13C368787A09}"/>
                  </a:ext>
                </a:extLst>
              </p:cNvPr>
              <p:cNvCxnSpPr>
                <a:cxnSpLocks/>
                <a:stCxn id="42" idx="6"/>
                <a:endCxn id="5" idx="1"/>
              </p:cNvCxnSpPr>
              <p:nvPr/>
            </p:nvCxnSpPr>
            <p:spPr>
              <a:xfrm>
                <a:off x="3753967" y="3359150"/>
                <a:ext cx="86248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8FEC59C-1B23-6DF4-5AFE-2D839D46D10D}"/>
                </a:ext>
              </a:extLst>
            </p:cNvPr>
            <p:cNvSpPr/>
            <p:nvPr/>
          </p:nvSpPr>
          <p:spPr>
            <a:xfrm>
              <a:off x="8660921" y="2884232"/>
              <a:ext cx="1289050" cy="53535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System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B0CB175A-8BF2-99FA-786D-6F7CDB08C68C}"/>
                </a:ext>
              </a:extLst>
            </p:cNvPr>
            <p:cNvCxnSpPr>
              <a:cxnSpLocks/>
              <a:stCxn id="26" idx="6"/>
              <a:endCxn id="69" idx="1"/>
            </p:cNvCxnSpPr>
            <p:nvPr/>
          </p:nvCxnSpPr>
          <p:spPr>
            <a:xfrm flipV="1">
              <a:off x="8140700" y="3151910"/>
              <a:ext cx="520221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999897B-222C-67A4-0490-18B920065ABC}"/>
                </a:ext>
              </a:extLst>
            </p:cNvPr>
            <p:cNvCxnSpPr>
              <a:cxnSpLocks/>
            </p:cNvCxnSpPr>
            <p:nvPr/>
          </p:nvCxnSpPr>
          <p:spPr>
            <a:xfrm>
              <a:off x="10175138" y="3151914"/>
              <a:ext cx="4068" cy="15978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4FCF0C9-71F5-0FD4-E3C9-FBF5E64EAE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60378" y="4749799"/>
              <a:ext cx="6418828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357ED970-1515-68E5-E19D-5E19ED8320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0378" y="4195533"/>
              <a:ext cx="4068" cy="5542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D603EC6-A472-9774-9CB9-C5289DE941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15028" y="3151912"/>
              <a:ext cx="520221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3F4C0C7-6D73-1C08-45BD-A23CB52AFD28}"/>
              </a:ext>
            </a:extLst>
          </p:cNvPr>
          <p:cNvSpPr/>
          <p:nvPr/>
        </p:nvSpPr>
        <p:spPr>
          <a:xfrm>
            <a:off x="4671744" y="3765931"/>
            <a:ext cx="1390541" cy="6727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6A9997-739F-24CC-F853-2D3645B1734C}"/>
              </a:ext>
            </a:extLst>
          </p:cNvPr>
          <p:cNvSpPr/>
          <p:nvPr/>
        </p:nvSpPr>
        <p:spPr>
          <a:xfrm>
            <a:off x="4705459" y="1848427"/>
            <a:ext cx="1390541" cy="6727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359C2B9-C8A4-DD71-9596-2567ED503CB0}"/>
              </a:ext>
            </a:extLst>
          </p:cNvPr>
          <p:cNvCxnSpPr>
            <a:cxnSpLocks/>
          </p:cNvCxnSpPr>
          <p:nvPr/>
        </p:nvCxnSpPr>
        <p:spPr>
          <a:xfrm>
            <a:off x="3759724" y="2201079"/>
            <a:ext cx="0" cy="749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CC5F0DA-B792-939E-A1ED-54CC9B23AEAE}"/>
              </a:ext>
            </a:extLst>
          </p:cNvPr>
          <p:cNvCxnSpPr>
            <a:endCxn id="24" idx="1"/>
          </p:cNvCxnSpPr>
          <p:nvPr/>
        </p:nvCxnSpPr>
        <p:spPr>
          <a:xfrm>
            <a:off x="3759724" y="2184785"/>
            <a:ext cx="945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4C8F722-1ABF-87BB-4230-B9290EDC5483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8024822" y="2184785"/>
            <a:ext cx="0" cy="848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1FCCA94-8298-E093-1E60-F6593067A003}"/>
              </a:ext>
            </a:extLst>
          </p:cNvPr>
          <p:cNvCxnSpPr>
            <a:stCxn id="24" idx="3"/>
          </p:cNvCxnSpPr>
          <p:nvPr/>
        </p:nvCxnSpPr>
        <p:spPr>
          <a:xfrm>
            <a:off x="6096000" y="2184785"/>
            <a:ext cx="19288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F080FD5-32FD-DA70-6A19-FB81C4D75D41}"/>
              </a:ext>
            </a:extLst>
          </p:cNvPr>
          <p:cNvCxnSpPr>
            <a:stCxn id="22" idx="3"/>
            <a:endCxn id="9" idx="1"/>
          </p:cNvCxnSpPr>
          <p:nvPr/>
        </p:nvCxnSpPr>
        <p:spPr>
          <a:xfrm>
            <a:off x="6062285" y="4102289"/>
            <a:ext cx="6360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0D822BB-872E-BFC8-DEB1-430AC0B0F2E0}"/>
              </a:ext>
            </a:extLst>
          </p:cNvPr>
          <p:cNvCxnSpPr>
            <a:cxnSpLocks/>
          </p:cNvCxnSpPr>
          <p:nvPr/>
        </p:nvCxnSpPr>
        <p:spPr>
          <a:xfrm>
            <a:off x="4432300" y="4121528"/>
            <a:ext cx="2394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A91BE2-AE23-9469-EF74-74B9317B855D}"/>
              </a:ext>
            </a:extLst>
          </p:cNvPr>
          <p:cNvCxnSpPr>
            <a:cxnSpLocks/>
          </p:cNvCxnSpPr>
          <p:nvPr/>
        </p:nvCxnSpPr>
        <p:spPr>
          <a:xfrm>
            <a:off x="4429473" y="3151908"/>
            <a:ext cx="3890" cy="969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446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921231-F76F-9C4D-85F8-96525AB67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494" y="1308081"/>
            <a:ext cx="4849264" cy="497734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latin typeface="Roboto"/>
                <a:ea typeface="Roboto"/>
                <a:cs typeface="Roboto"/>
              </a:rPr>
              <a:t>Arduino Mega 2560</a:t>
            </a:r>
          </a:p>
          <a:p>
            <a:endParaRPr lang="en-US" dirty="0">
              <a:latin typeface="Roboto"/>
              <a:ea typeface="Roboto"/>
              <a:cs typeface="Roboto"/>
            </a:endParaRPr>
          </a:p>
          <a:p>
            <a:r>
              <a:rPr lang="en-US" dirty="0">
                <a:latin typeface="Roboto"/>
                <a:ea typeface="Roboto"/>
                <a:cs typeface="Roboto"/>
              </a:rPr>
              <a:t>Calculated distance error and scaled final controller signal via gains</a:t>
            </a:r>
          </a:p>
          <a:p>
            <a:endParaRPr lang="en-US" dirty="0">
              <a:latin typeface="Roboto"/>
              <a:ea typeface="Roboto"/>
              <a:cs typeface="Roboto"/>
            </a:endParaRPr>
          </a:p>
          <a:p>
            <a:r>
              <a:rPr lang="en-US" dirty="0">
                <a:latin typeface="Roboto"/>
                <a:ea typeface="Roboto"/>
                <a:cs typeface="Roboto"/>
              </a:rPr>
              <a:t>Applied mapping function to provide input to servo motor</a:t>
            </a:r>
          </a:p>
          <a:p>
            <a:endParaRPr lang="en-US" dirty="0">
              <a:latin typeface="Roboto"/>
              <a:ea typeface="Roboto"/>
              <a:cs typeface="Roboto"/>
            </a:endParaRPr>
          </a:p>
          <a:p>
            <a:r>
              <a:rPr lang="en-US" dirty="0">
                <a:latin typeface="Roboto"/>
                <a:ea typeface="Roboto"/>
                <a:cs typeface="Roboto"/>
              </a:rPr>
              <a:t>Minimum vs Equilibrium angle</a:t>
            </a:r>
          </a:p>
          <a:p>
            <a:endParaRPr lang="en-US" dirty="0">
              <a:latin typeface="Roboto"/>
              <a:ea typeface="Roboto"/>
              <a:cs typeface="Roboto"/>
            </a:endParaRPr>
          </a:p>
          <a:p>
            <a:endParaRPr lang="en-US" dirty="0">
              <a:latin typeface="Roboto"/>
              <a:ea typeface="Roboto"/>
              <a:cs typeface="Roboto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95DAEA5-6545-964C-9D5B-E32F44284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 – Implementation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D0F128-02EE-8625-2B6F-F05623CBF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842" y="1377601"/>
            <a:ext cx="52959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E98D28-E2E3-CEEB-51D4-E4A16F677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734" y="4261199"/>
            <a:ext cx="7182852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58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64921231-F76F-9C4D-85F8-96525AB671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2494" y="1308081"/>
                <a:ext cx="4849264" cy="4977341"/>
              </a:xfrm>
            </p:spPr>
            <p:txBody>
              <a:bodyPr vert="horz" lIns="91440" tIns="45720" rIns="91440" bIns="45720" rtlCol="0" anchor="t"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Roboto"/>
                            <a:cs typeface="Roboto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Roboto"/>
                            <a:cs typeface="Roboto"/>
                          </a:rPr>
                          <m:t>𝑲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Roboto"/>
                            <a:cs typeface="Roboto"/>
                          </a:rPr>
                          <m:t>𝑷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Roboto"/>
                        <a:cs typeface="Roboto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Roboto"/>
                        <a:cs typeface="Roboto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Roboto"/>
                        <a:cs typeface="Roboto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Roboto"/>
                        <a:cs typeface="Roboto"/>
                      </a:rPr>
                      <m:t>𝟕</m:t>
                    </m:r>
                  </m:oMath>
                </a14:m>
                <a:endParaRPr lang="en-US" b="1" dirty="0">
                  <a:latin typeface="Roboto"/>
                  <a:ea typeface="Roboto"/>
                  <a:cs typeface="Roboto"/>
                </a:endParaRPr>
              </a:p>
              <a:p>
                <a:endParaRPr lang="en-US" b="1" dirty="0">
                  <a:latin typeface="Roboto"/>
                  <a:ea typeface="Roboto"/>
                  <a:cs typeface="Roboto"/>
                </a:endParaRPr>
              </a:p>
              <a:p>
                <a:r>
                  <a:rPr lang="en-US" dirty="0">
                    <a:latin typeface="Roboto"/>
                    <a:ea typeface="Roboto"/>
                    <a:cs typeface="Roboto"/>
                  </a:rPr>
                  <a:t>Simulation: Predicts ball will oscillate at desired height of 40cm.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Roboto"/>
                    <a:ea typeface="Roboto"/>
                    <a:cs typeface="Roboto"/>
                  </a:rPr>
                  <a:t>  </a:t>
                </a:r>
              </a:p>
              <a:p>
                <a:r>
                  <a:rPr lang="en-US" dirty="0">
                    <a:latin typeface="Roboto"/>
                    <a:ea typeface="Roboto"/>
                    <a:cs typeface="Roboto"/>
                  </a:rPr>
                  <a:t>Experiment: Similar behavior with the ball failing to stabilize at the desired height.</a:t>
                </a:r>
              </a:p>
              <a:p>
                <a:endParaRPr lang="en-US" dirty="0">
                  <a:latin typeface="Roboto"/>
                  <a:ea typeface="Roboto"/>
                  <a:cs typeface="Roboto"/>
                </a:endParaRPr>
              </a:p>
              <a:p>
                <a:r>
                  <a:rPr lang="en-US" b="1" dirty="0">
                    <a:latin typeface="Roboto"/>
                    <a:ea typeface="Roboto"/>
                    <a:cs typeface="Roboto"/>
                  </a:rPr>
                  <a:t>NOTE:</a:t>
                </a:r>
                <a:r>
                  <a:rPr lang="en-US" dirty="0">
                    <a:latin typeface="Roboto"/>
                    <a:ea typeface="Roboto"/>
                    <a:cs typeface="Roboto"/>
                  </a:rPr>
                  <a:t> Overshoot leading to sensor damage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64921231-F76F-9C4D-85F8-96525AB671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2494" y="1308081"/>
                <a:ext cx="4849264" cy="4977341"/>
              </a:xfrm>
              <a:blipFill>
                <a:blip r:embed="rId4"/>
                <a:stretch>
                  <a:fillRect l="-2013" r="-1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B95DAEA5-6545-964C-9D5B-E32F44284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Results – P Controller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B82001-5650-D222-DA3E-3B290C8AE54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174" t="5993" r="6319"/>
          <a:stretch/>
        </p:blipFill>
        <p:spPr>
          <a:xfrm>
            <a:off x="6550363" y="382443"/>
            <a:ext cx="3094299" cy="2495776"/>
          </a:xfrm>
          <a:prstGeom prst="rect">
            <a:avLst/>
          </a:prstGeom>
        </p:spPr>
      </p:pic>
      <p:pic>
        <p:nvPicPr>
          <p:cNvPr id="4" name="MicrosoftTeams-video (3)">
            <a:hlinkClick r:id="" action="ppaction://media"/>
            <a:extLst>
              <a:ext uri="{FF2B5EF4-FFF2-40B4-BE49-F238E27FC236}">
                <a16:creationId xmlns:a16="http://schemas.microsoft.com/office/drawing/2014/main" id="{72508CCC-B596-A3E7-6158-D5E2E9D058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31758" y="2975756"/>
            <a:ext cx="5731509" cy="32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20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5DAEA5-6545-964C-9D5B-E32F44284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Results – PD Controller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9934D3-130A-1B8E-F2C9-CFF3C3CDB0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087" t="5866" r="5390"/>
          <a:stretch/>
        </p:blipFill>
        <p:spPr>
          <a:xfrm>
            <a:off x="6357546" y="397888"/>
            <a:ext cx="3545711" cy="282302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5">
                <a:extLst>
                  <a:ext uri="{FF2B5EF4-FFF2-40B4-BE49-F238E27FC236}">
                    <a16:creationId xmlns:a16="http://schemas.microsoft.com/office/drawing/2014/main" id="{B731A9D9-A9B0-0CB9-4489-C6BDE32E88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000" y="1215484"/>
                <a:ext cx="4969632" cy="4988546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8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kern="12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Roboto"/>
                            <a:cs typeface="Roboto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Roboto"/>
                            <a:cs typeface="Roboto"/>
                          </a:rPr>
                          <m:t>𝑲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Roboto"/>
                            <a:cs typeface="Roboto"/>
                          </a:rPr>
                          <m:t>𝑷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Roboto"/>
                        <a:cs typeface="Roboto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Roboto"/>
                        <a:cs typeface="Roboto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Roboto"/>
                        <a:cs typeface="Roboto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Roboto"/>
                        <a:cs typeface="Roboto"/>
                      </a:rPr>
                      <m:t>𝟕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Roboto"/>
                        <a:cs typeface="Roboto"/>
                      </a:rPr>
                      <m:t>, 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Roboto"/>
                            <a:cs typeface="Roboto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Roboto"/>
                            <a:cs typeface="Roboto"/>
                          </a:rPr>
                          <m:t>𝑲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Roboto"/>
                            <a:cs typeface="Roboto"/>
                          </a:rPr>
                          <m:t>𝑫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Roboto"/>
                        <a:cs typeface="Roboto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Roboto"/>
                        <a:cs typeface="Roboto"/>
                      </a:rPr>
                      <m:t>𝟐𝟎</m:t>
                    </m:r>
                  </m:oMath>
                </a14:m>
                <a:endParaRPr lang="en-US" b="1" dirty="0">
                  <a:latin typeface="Roboto"/>
                  <a:ea typeface="Roboto"/>
                  <a:cs typeface="Roboto"/>
                </a:endParaRPr>
              </a:p>
              <a:p>
                <a:pPr marL="0" indent="0">
                  <a:buNone/>
                </a:pPr>
                <a:endParaRPr lang="en-US" b="1" dirty="0">
                  <a:latin typeface="Roboto"/>
                  <a:ea typeface="Roboto"/>
                  <a:cs typeface="Roboto"/>
                </a:endParaRPr>
              </a:p>
              <a:p>
                <a:r>
                  <a:rPr lang="en-US" dirty="0">
                    <a:latin typeface="Roboto"/>
                    <a:ea typeface="Roboto"/>
                    <a:cs typeface="Roboto"/>
                  </a:rPr>
                  <a:t>Simulation: Predicts ball will reach and maintain steady state – showing good rise/settling times</a:t>
                </a:r>
              </a:p>
              <a:p>
                <a:pPr marL="0" indent="0">
                  <a:buNone/>
                </a:pPr>
                <a:endParaRPr lang="en-US" dirty="0">
                  <a:latin typeface="Roboto"/>
                  <a:ea typeface="Roboto"/>
                  <a:cs typeface="Roboto"/>
                </a:endParaRPr>
              </a:p>
              <a:p>
                <a:r>
                  <a:rPr lang="en-US" dirty="0">
                    <a:latin typeface="Roboto"/>
                    <a:ea typeface="Roboto"/>
                    <a:cs typeface="Roboto"/>
                  </a:rPr>
                  <a:t>Experiment: Slight overshoot along with steady state error , still following the expected response overall.</a:t>
                </a:r>
              </a:p>
              <a:p>
                <a:pPr marL="0" indent="0">
                  <a:buNone/>
                </a:pPr>
                <a:endParaRPr lang="en-US" dirty="0">
                  <a:latin typeface="Roboto"/>
                  <a:ea typeface="Roboto"/>
                  <a:cs typeface="Roboto"/>
                </a:endParaRPr>
              </a:p>
              <a:p>
                <a:r>
                  <a:rPr lang="en-US" b="1" dirty="0">
                    <a:latin typeface="Roboto"/>
                    <a:ea typeface="Roboto"/>
                    <a:cs typeface="Roboto"/>
                  </a:rPr>
                  <a:t>NOTE</a:t>
                </a:r>
                <a:r>
                  <a:rPr lang="en-US" dirty="0">
                    <a:latin typeface="Roboto"/>
                    <a:ea typeface="Roboto"/>
                    <a:cs typeface="Roboto"/>
                  </a:rPr>
                  <a:t>: The actual time to converge to the desired height is not instant.</a:t>
                </a:r>
              </a:p>
              <a:p>
                <a:endParaRPr lang="en-US" dirty="0">
                  <a:latin typeface="Roboto"/>
                  <a:ea typeface="Roboto"/>
                  <a:cs typeface="Roboto"/>
                </a:endParaRPr>
              </a:p>
            </p:txBody>
          </p:sp>
        </mc:Choice>
        <mc:Fallback>
          <p:sp>
            <p:nvSpPr>
              <p:cNvPr id="7" name="Content Placeholder 5">
                <a:extLst>
                  <a:ext uri="{FF2B5EF4-FFF2-40B4-BE49-F238E27FC236}">
                    <a16:creationId xmlns:a16="http://schemas.microsoft.com/office/drawing/2014/main" id="{B731A9D9-A9B0-0CB9-4489-C6BDE32E8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215484"/>
                <a:ext cx="4969632" cy="4988546"/>
              </a:xfrm>
              <a:prstGeom prst="rect">
                <a:avLst/>
              </a:prstGeom>
              <a:blipFill>
                <a:blip r:embed="rId5"/>
                <a:stretch>
                  <a:fillRect l="-1718" t="-1221" r="-3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MicrosoftTeams-video (4)">
            <a:hlinkClick r:id="" action="ppaction://media"/>
            <a:extLst>
              <a:ext uri="{FF2B5EF4-FFF2-40B4-BE49-F238E27FC236}">
                <a16:creationId xmlns:a16="http://schemas.microsoft.com/office/drawing/2014/main" id="{044B9AFC-9CA0-8033-E5D5-18683047AA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6562760" y="2112699"/>
            <a:ext cx="3135285" cy="555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64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4AB3D7E12E5884885757EFDE1791F7B" ma:contentTypeVersion="17" ma:contentTypeDescription="Create a new document." ma:contentTypeScope="" ma:versionID="8f72fd0a7e02fc106f91139cda724763">
  <xsd:schema xmlns:xsd="http://www.w3.org/2001/XMLSchema" xmlns:xs="http://www.w3.org/2001/XMLSchema" xmlns:p="http://schemas.microsoft.com/office/2006/metadata/properties" xmlns:ns3="caebe9e7-4d6b-4886-b893-b59babeb2752" xmlns:ns4="d624ff89-a3d8-48ad-8a73-6b7263eb58d2" targetNamespace="http://schemas.microsoft.com/office/2006/metadata/properties" ma:root="true" ma:fieldsID="9583988b75a5379e0c16018556ecce90" ns3:_="" ns4:_="">
    <xsd:import namespace="caebe9e7-4d6b-4886-b893-b59babeb2752"/>
    <xsd:import namespace="d624ff89-a3d8-48ad-8a73-6b7263eb58d2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AutoKeyPoints" minOccurs="0"/>
                <xsd:element ref="ns4:MediaServiceKeyPoints" minOccurs="0"/>
                <xsd:element ref="ns4:MediaLengthInSeconds" minOccurs="0"/>
                <xsd:element ref="ns4:_activity" minOccurs="0"/>
                <xsd:element ref="ns4:MediaServiceObjectDetectorVersions" minOccurs="0"/>
                <xsd:element ref="ns4:MediaServiceSearchProperties" minOccurs="0"/>
                <xsd:element ref="ns4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ebe9e7-4d6b-4886-b893-b59babeb275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24ff89-a3d8-48ad-8a73-6b7263eb58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624ff89-a3d8-48ad-8a73-6b7263eb58d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62E85F-B087-4856-A3F9-6573CC4910E6}">
  <ds:schemaRefs>
    <ds:schemaRef ds:uri="caebe9e7-4d6b-4886-b893-b59babeb2752"/>
    <ds:schemaRef ds:uri="d624ff89-a3d8-48ad-8a73-6b7263eb58d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784C37E-58E8-4B31-A272-97B76D6C89AF}">
  <ds:schemaRefs>
    <ds:schemaRef ds:uri="http://purl.org/dc/dcmitype/"/>
    <ds:schemaRef ds:uri="d624ff89-a3d8-48ad-8a73-6b7263eb58d2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caebe9e7-4d6b-4886-b893-b59babeb2752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EFA20589-AF15-4485-8036-27D53C905BB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72</TotalTime>
  <Words>915</Words>
  <Application>Microsoft Office PowerPoint</Application>
  <PresentationFormat>Widescreen</PresentationFormat>
  <Paragraphs>131</Paragraphs>
  <Slides>14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Roboto Condensed Light</vt:lpstr>
      <vt:lpstr>Roboto</vt:lpstr>
      <vt:lpstr>Arial</vt:lpstr>
      <vt:lpstr>Cambria Math</vt:lpstr>
      <vt:lpstr>Courier New</vt:lpstr>
      <vt:lpstr>Custom Design</vt:lpstr>
      <vt:lpstr>1_Custom Design</vt:lpstr>
      <vt:lpstr>2_Custom Design</vt:lpstr>
      <vt:lpstr>Hand Controlled Ball Levitation</vt:lpstr>
      <vt:lpstr>Motivation</vt:lpstr>
      <vt:lpstr>Design </vt:lpstr>
      <vt:lpstr>Model</vt:lpstr>
      <vt:lpstr>Controller Design</vt:lpstr>
      <vt:lpstr>Control Design Block Diagram</vt:lpstr>
      <vt:lpstr>Results – Implementation</vt:lpstr>
      <vt:lpstr>Results – P Controller </vt:lpstr>
      <vt:lpstr>Results – PD Controller </vt:lpstr>
      <vt:lpstr>Results – PID Controller </vt:lpstr>
      <vt:lpstr>Final Implementation Video</vt:lpstr>
      <vt:lpstr>Conclusion</vt:lpstr>
      <vt:lpstr>References</vt:lpstr>
      <vt:lpstr>Appendix A: Model Derivation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Panghal, Sameer</cp:lastModifiedBy>
  <cp:revision>4</cp:revision>
  <dcterms:created xsi:type="dcterms:W3CDTF">2016-03-09T16:46:53Z</dcterms:created>
  <dcterms:modified xsi:type="dcterms:W3CDTF">2025-04-16T06:40:34Z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0x010100C4AB3D7E12E5884885757EFDE1791F7B</vt:lpwstr>
  </property>
</Properties>
</file>